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1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5"/>
  </p:notesMasterIdLst>
  <p:sldIdLst>
    <p:sldId id="273" r:id="rId2"/>
    <p:sldId id="262" r:id="rId3"/>
    <p:sldId id="263" r:id="rId4"/>
    <p:sldId id="274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</p:sldIdLst>
  <p:sldSz cx="9144000" cy="6858000" type="screen4x3"/>
  <p:notesSz cx="6858000" cy="9144000"/>
  <p:embeddedFontLst>
    <p:embeddedFont>
      <p:font typeface="Tmon몬소리 Black" panose="020B0600000101010101" charset="-127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나눔고딕" panose="020D0604000000000000" pitchFamily="50" charset="-127"/>
      <p:regular r:id="rId23"/>
      <p:bold r:id="rId24"/>
    </p:embeddedFont>
    <p:embeddedFont>
      <p:font typeface="나눔고딕 ExtraBold" panose="020D0904000000000000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윤재호" initials="윤" lastIdx="3" clrIdx="0">
    <p:extLst>
      <p:ext uri="{19B8F6BF-5375-455C-9EA6-DF929625EA0E}">
        <p15:presenceInfo xmlns:p15="http://schemas.microsoft.com/office/powerpoint/2012/main" userId="S::qnddjek7@liveuou.kr::0b906a4c-c1d9-4ea9-ace7-34db39f671df" providerId="AD"/>
      </p:ext>
    </p:extLst>
  </p:cmAuthor>
  <p:cmAuthor id="2" name="LeeTaewoo" initials="L" lastIdx="14" clrIdx="1">
    <p:extLst>
      <p:ext uri="{19B8F6BF-5375-455C-9EA6-DF929625EA0E}">
        <p15:presenceInfo xmlns:p15="http://schemas.microsoft.com/office/powerpoint/2012/main" userId="LeeTaewo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FF3300"/>
    <a:srgbClr val="7D7D7D"/>
    <a:srgbClr val="8FAADC"/>
    <a:srgbClr val="7F7F7F"/>
    <a:srgbClr val="E6E6E6"/>
    <a:srgbClr val="9C5BCD"/>
    <a:srgbClr val="7030A0"/>
    <a:srgbClr val="FFFFFF"/>
    <a:srgbClr val="EF1C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7" autoAdjust="0"/>
    <p:restoredTop sz="79223" autoAdjust="0"/>
  </p:normalViewPr>
  <p:slideViewPr>
    <p:cSldViewPr snapToGrid="0">
      <p:cViewPr varScale="1">
        <p:scale>
          <a:sx n="91" d="100"/>
          <a:sy n="91" d="100"/>
        </p:scale>
        <p:origin x="179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1848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6:58.886" idx="1">
    <p:pos x="10" y="10"/>
    <p:text>배경 출처: 구글 크롬 웹페이지 상단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37.140" idx="10">
    <p:pos x="10" y="10"/>
    <p:text>배경 출처: 윤재호 조원 자체제작
그림 출처: 윤재초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41.638" idx="11">
    <p:pos x="10" y="10"/>
    <p:text>배경 출처: 윤재호 조원 자체제작
동영상 출처: 김태균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57.091" idx="12">
    <p:pos x="10" y="10"/>
    <p:text>배경 출처: 윤재호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10:01.516" idx="13">
    <p:pos x="10" y="10"/>
    <p:text>배경 출처: 윤재호 자체 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7:29.822" idx="2">
    <p:pos x="10" y="10"/>
    <p:text>배경 출처:  윤재호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7:44.204" idx="3">
    <p:pos x="10" y="10"/>
    <p:text>배경 출처: 윤재호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7:50.044" idx="4">
    <p:pos x="10" y="10"/>
    <p:text>배경 출처:  윤재호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8:08.197" idx="5">
    <p:pos x="10" y="10"/>
    <p:text>배경 출처: 윤재호 조원 자체제작
그림 출처: MS Office 스톡 이미지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06.525" idx="6">
    <p:pos x="10" y="10"/>
    <p:text>배경 출처: 윤재호 조원 자체제작
그림 출처: 윤재호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13.477" idx="7">
    <p:pos x="10" y="10"/>
    <p:text>배경 출처: 윤재호 조원 자체제작
그림 출처: 윤재초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24.317" idx="8">
    <p:pos x="10" y="10"/>
    <p:text>배경 출처: 윤재호 조원 자체제작
그림 출처: 윤재초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10T12:09:32.932" idx="9">
    <p:pos x="10" y="10"/>
    <p:text>배경 출처: 윤재호 조원 자체제작
그림 출처: 윤재초 조원 자체제작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F53B0-0F26-4B92-9825-72F712586315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E3E0D-5A6D-4EF5-82D9-D66474B5E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02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구글 크롬 웹페이지 상단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6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968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김태균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939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679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978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480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820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239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144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566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292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00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E3E0D-5A6D-4EF5-82D9-D66474B5E5F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58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098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64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440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73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32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9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86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944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943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33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803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6D6AA-4500-4CEE-A342-FDE27A9B4E3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C3ECD-2A82-44EF-853F-954F0A2A3F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4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comments" Target="../comments/comment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omments" Target="../comments/comment11.xm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comments" Target="../comments/comment5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A253B89-5B25-45C1-8C30-E3E59E0F9A4C}"/>
              </a:ext>
            </a:extLst>
          </p:cNvPr>
          <p:cNvSpPr/>
          <p:nvPr/>
        </p:nvSpPr>
        <p:spPr>
          <a:xfrm>
            <a:off x="1187450" y="436564"/>
            <a:ext cx="7716722" cy="1412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058AF5-F553-4427-A477-7EA1B4678B0D}"/>
              </a:ext>
            </a:extLst>
          </p:cNvPr>
          <p:cNvSpPr/>
          <p:nvPr/>
        </p:nvSpPr>
        <p:spPr>
          <a:xfrm>
            <a:off x="0" y="-1"/>
            <a:ext cx="9144000" cy="88604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C4FDB4-0574-49E4-9772-9FF17A3DE6FB}"/>
              </a:ext>
            </a:extLst>
          </p:cNvPr>
          <p:cNvSpPr/>
          <p:nvPr/>
        </p:nvSpPr>
        <p:spPr>
          <a:xfrm>
            <a:off x="0" y="-1"/>
            <a:ext cx="9144000" cy="436563"/>
          </a:xfrm>
          <a:prstGeom prst="rect">
            <a:avLst/>
          </a:prstGeom>
          <a:solidFill>
            <a:srgbClr val="DEE1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43ED295-2CFF-4A93-8EBD-DACB86B15979}"/>
              </a:ext>
            </a:extLst>
          </p:cNvPr>
          <p:cNvSpPr/>
          <p:nvPr/>
        </p:nvSpPr>
        <p:spPr>
          <a:xfrm>
            <a:off x="95693" y="35827"/>
            <a:ext cx="5270206" cy="5420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9123EA1-4991-4AD8-A4AB-D0621833FC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5" r="94025" b="93384"/>
          <a:stretch/>
        </p:blipFill>
        <p:spPr>
          <a:xfrm>
            <a:off x="6501" y="443022"/>
            <a:ext cx="879144" cy="30307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58F612E-DA48-498D-AB3A-60B90D482F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78" t="453" r="6080" b="98067"/>
          <a:stretch/>
        </p:blipFill>
        <p:spPr>
          <a:xfrm>
            <a:off x="8032857" y="35282"/>
            <a:ext cx="297886" cy="23255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5F974F1-40BC-4E7B-A233-DA2845DA81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25" t="395" r="3200" b="97644"/>
          <a:stretch/>
        </p:blipFill>
        <p:spPr>
          <a:xfrm>
            <a:off x="8385430" y="2325"/>
            <a:ext cx="384990" cy="30799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85E7181-5B3A-4780-9561-6CB6007C65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41" t="597" r="752" b="97989"/>
          <a:stretch/>
        </p:blipFill>
        <p:spPr>
          <a:xfrm>
            <a:off x="8825108" y="41252"/>
            <a:ext cx="262703" cy="2219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2B426B-A1F6-4973-87F4-8F919CC899DB}"/>
              </a:ext>
            </a:extLst>
          </p:cNvPr>
          <p:cNvSpPr txBox="1"/>
          <p:nvPr/>
        </p:nvSpPr>
        <p:spPr>
          <a:xfrm>
            <a:off x="93224" y="78526"/>
            <a:ext cx="4580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조선일보명조" panose="02030304000000000000" pitchFamily="18" charset="-127"/>
              </a:rPr>
              <a:t>2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  <a:cs typeface="조선일보명조" panose="02030304000000000000" pitchFamily="18" charset="-127"/>
              </a:rPr>
              <a:t>조 사내 메신저</a:t>
            </a: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4201A1FF-2065-414A-AB5B-2C64E09F3152}"/>
              </a:ext>
            </a:extLst>
          </p:cNvPr>
          <p:cNvSpPr/>
          <p:nvPr/>
        </p:nvSpPr>
        <p:spPr>
          <a:xfrm>
            <a:off x="892146" y="490558"/>
            <a:ext cx="7193521" cy="255536"/>
          </a:xfrm>
          <a:prstGeom prst="flowChartAlternateProcess">
            <a:avLst/>
          </a:prstGeom>
          <a:solidFill>
            <a:srgbClr val="F2F3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ko-K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https://www.2jo.com</a:t>
            </a:r>
            <a:endParaRPr lang="ko-KR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E9DCA8A-32EB-4380-A3E3-F74DF00C62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t="3875" r="91903" b="93744"/>
          <a:stretch/>
        </p:blipFill>
        <p:spPr>
          <a:xfrm>
            <a:off x="910782" y="497271"/>
            <a:ext cx="228821" cy="24889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875C00F-74F6-4539-918A-9471C9A84B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63" t="3515" r="7337" b="93921"/>
          <a:stretch/>
        </p:blipFill>
        <p:spPr>
          <a:xfrm>
            <a:off x="7806967" y="470882"/>
            <a:ext cx="201749" cy="23955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55946E8-2AE6-4EB8-9421-086C489844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6" t="936" r="86041" b="97624"/>
          <a:stretch/>
        </p:blipFill>
        <p:spPr>
          <a:xfrm>
            <a:off x="5058629" y="118443"/>
            <a:ext cx="237519" cy="2968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F61EF53-756C-490B-B31E-DCF4E6FEF9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6" t="802" r="83531" b="97354"/>
          <a:stretch/>
        </p:blipFill>
        <p:spPr>
          <a:xfrm>
            <a:off x="5529542" y="142747"/>
            <a:ext cx="266651" cy="261211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1F925FEF-B644-4BB0-9194-E6BBA57870E5}"/>
              </a:ext>
            </a:extLst>
          </p:cNvPr>
          <p:cNvSpPr/>
          <p:nvPr/>
        </p:nvSpPr>
        <p:spPr>
          <a:xfrm>
            <a:off x="0" y="885356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ACBB29F-E201-4B90-90A3-103B11AADFEC}"/>
              </a:ext>
            </a:extLst>
          </p:cNvPr>
          <p:cNvCxnSpPr>
            <a:cxnSpLocks/>
          </p:cNvCxnSpPr>
          <p:nvPr/>
        </p:nvCxnSpPr>
        <p:spPr>
          <a:xfrm>
            <a:off x="0" y="131866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023D826-579F-417A-8A2E-342D572E94A7}"/>
              </a:ext>
            </a:extLst>
          </p:cNvPr>
          <p:cNvSpPr txBox="1"/>
          <p:nvPr/>
        </p:nvSpPr>
        <p:spPr>
          <a:xfrm>
            <a:off x="6170231" y="94090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1B6503-FB65-4E09-8D0B-EC28DCDECC3D}"/>
              </a:ext>
            </a:extLst>
          </p:cNvPr>
          <p:cNvSpPr txBox="1"/>
          <p:nvPr/>
        </p:nvSpPr>
        <p:spPr>
          <a:xfrm>
            <a:off x="7001171" y="94090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C4B86C-DADD-47A3-84D4-BE25EDFF910A}"/>
              </a:ext>
            </a:extLst>
          </p:cNvPr>
          <p:cNvSpPr txBox="1"/>
          <p:nvPr/>
        </p:nvSpPr>
        <p:spPr>
          <a:xfrm>
            <a:off x="7960806" y="95602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A86ADA6-265A-4075-AEBF-539AAC6AD4A6}"/>
              </a:ext>
            </a:extLst>
          </p:cNvPr>
          <p:cNvSpPr txBox="1"/>
          <p:nvPr/>
        </p:nvSpPr>
        <p:spPr>
          <a:xfrm>
            <a:off x="6501" y="1499527"/>
            <a:ext cx="920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00AC4ED-84AA-4143-88B7-C4A233F5675F}"/>
              </a:ext>
            </a:extLst>
          </p:cNvPr>
          <p:cNvGrpSpPr/>
          <p:nvPr/>
        </p:nvGrpSpPr>
        <p:grpSpPr>
          <a:xfrm>
            <a:off x="6514" y="0"/>
            <a:ext cx="9143987" cy="6869295"/>
            <a:chOff x="0" y="-11295"/>
            <a:chExt cx="9143987" cy="6869295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C5F3A1C8-4DF8-46C8-8EB6-5F85E0B4FDC4}"/>
                </a:ext>
              </a:extLst>
            </p:cNvPr>
            <p:cNvGrpSpPr/>
            <p:nvPr/>
          </p:nvGrpSpPr>
          <p:grpSpPr>
            <a:xfrm>
              <a:off x="0" y="-11295"/>
              <a:ext cx="9143987" cy="6869295"/>
              <a:chOff x="-1" y="-11295"/>
              <a:chExt cx="9143987" cy="6869295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870D9FE3-01E8-45C5-8FBE-3ACA87975DC5}"/>
                  </a:ext>
                </a:extLst>
              </p:cNvPr>
              <p:cNvGrpSpPr/>
              <p:nvPr/>
            </p:nvGrpSpPr>
            <p:grpSpPr>
              <a:xfrm>
                <a:off x="-1" y="-11295"/>
                <a:ext cx="9143987" cy="6869295"/>
                <a:chOff x="-1" y="-11295"/>
                <a:chExt cx="9143987" cy="686929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A56B947E-FAAF-4FFF-AB8D-D9D6E4EAEE7C}"/>
                    </a:ext>
                  </a:extLst>
                </p:cNvPr>
                <p:cNvSpPr/>
                <p:nvPr/>
              </p:nvSpPr>
              <p:spPr>
                <a:xfrm>
                  <a:off x="-1" y="-11295"/>
                  <a:ext cx="9143987" cy="6869295"/>
                </a:xfrm>
                <a:prstGeom prst="rect">
                  <a:avLst/>
                </a:prstGeom>
                <a:solidFill>
                  <a:schemeClr val="tx1">
                    <a:lumMod val="85000"/>
                    <a:lumOff val="15000"/>
                    <a:alpha val="68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4AF14628-6690-42E8-AD59-F8E2187F3E6C}"/>
                    </a:ext>
                  </a:extLst>
                </p:cNvPr>
                <p:cNvSpPr/>
                <p:nvPr/>
              </p:nvSpPr>
              <p:spPr>
                <a:xfrm>
                  <a:off x="991447" y="497270"/>
                  <a:ext cx="7000175" cy="5716979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9951834A-F865-49E9-A070-0F945351155C}"/>
                  </a:ext>
                </a:extLst>
              </p:cNvPr>
              <p:cNvSpPr/>
              <p:nvPr/>
            </p:nvSpPr>
            <p:spPr>
              <a:xfrm>
                <a:off x="1193799" y="677332"/>
                <a:ext cx="6570133" cy="1574801"/>
              </a:xfrm>
              <a:prstGeom prst="rect">
                <a:avLst/>
              </a:prstGeom>
              <a:solidFill>
                <a:srgbClr val="424242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6000" dirty="0">
                    <a:solidFill>
                      <a:srgbClr val="B9BC87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사내 메신저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5B420C3-C97E-4610-9E7F-BAC4C32F14FF}"/>
                  </a:ext>
                </a:extLst>
              </p:cNvPr>
              <p:cNvSpPr/>
              <p:nvPr/>
            </p:nvSpPr>
            <p:spPr>
              <a:xfrm>
                <a:off x="1193799" y="2367733"/>
                <a:ext cx="6570133" cy="3189551"/>
              </a:xfrm>
              <a:prstGeom prst="rect">
                <a:avLst/>
              </a:prstGeom>
              <a:solidFill>
                <a:srgbClr val="424242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4400" dirty="0">
                    <a:solidFill>
                      <a:srgbClr val="B9BC87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                  </a:t>
                </a:r>
                <a:r>
                  <a:rPr lang="en-US" altLang="ko-KR" sz="6000" dirty="0">
                    <a:solidFill>
                      <a:srgbClr val="B9BC87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2</a:t>
                </a:r>
                <a:r>
                  <a:rPr lang="ko-KR" altLang="en-US" sz="6000" dirty="0">
                    <a:solidFill>
                      <a:srgbClr val="B9BC87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조</a:t>
                </a:r>
                <a:endParaRPr lang="en-US" altLang="ko-KR" sz="2800" dirty="0">
                  <a:solidFill>
                    <a:srgbClr val="B9BC87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endParaRPr lang="en-US" altLang="ko-KR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endParaRPr lang="en-US" altLang="ko-KR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endParaRPr lang="en-US" altLang="ko-KR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pPr algn="ctr"/>
                <a:r>
                  <a:rPr lang="el-GR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Ο</a:t>
                </a:r>
                <a:r>
                  <a:rPr lang="ko-KR" altLang="en-US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 조원 </a:t>
                </a:r>
                <a:r>
                  <a:rPr lang="en-US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: </a:t>
                </a:r>
                <a:r>
                  <a:rPr lang="ko-KR" altLang="en-US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윤재호</a:t>
                </a:r>
                <a:r>
                  <a:rPr lang="en-US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, </a:t>
                </a:r>
                <a:r>
                  <a:rPr lang="ko-KR" altLang="en-US" sz="2000" dirty="0" err="1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정태균</a:t>
                </a:r>
                <a:r>
                  <a:rPr lang="en-US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, </a:t>
                </a:r>
                <a:r>
                  <a:rPr lang="ko-KR" altLang="en-US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조명식</a:t>
                </a:r>
                <a:r>
                  <a:rPr lang="en-US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, </a:t>
                </a:r>
                <a:r>
                  <a:rPr lang="ko-KR" altLang="en-US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이태우</a:t>
                </a:r>
                <a:r>
                  <a:rPr lang="en-US" altLang="ko-KR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, </a:t>
                </a:r>
                <a:r>
                  <a:rPr lang="ko-KR" altLang="en-US" sz="20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김종현</a:t>
                </a:r>
                <a:endParaRPr lang="en-US" altLang="ko-KR" sz="20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  <a:p>
                <a:endParaRPr lang="en-US" altLang="ko-KR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endParaRPr lang="en-US" altLang="ko-KR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endParaRPr lang="en-US" altLang="ko-KR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endParaRPr lang="en-US" altLang="ko-KR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2E8E0C8-DACE-4718-B883-DE5DA8F6AD83}"/>
                  </a:ext>
                </a:extLst>
              </p:cNvPr>
              <p:cNvSpPr/>
              <p:nvPr/>
            </p:nvSpPr>
            <p:spPr>
              <a:xfrm>
                <a:off x="8152553" y="497270"/>
                <a:ext cx="524934" cy="448733"/>
              </a:xfrm>
              <a:prstGeom prst="rect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600" dirty="0"/>
                  <a:t>X</a:t>
                </a:r>
                <a:endParaRPr lang="ko-KR" altLang="en-US" sz="3600" dirty="0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3FCFBA2-5343-4D0E-A6D3-416A28B4F3C0}"/>
                </a:ext>
              </a:extLst>
            </p:cNvPr>
            <p:cNvSpPr/>
            <p:nvPr/>
          </p:nvSpPr>
          <p:spPr>
            <a:xfrm>
              <a:off x="5755313" y="5846109"/>
              <a:ext cx="219739" cy="2197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EBBF109-9536-4085-B2FC-DDA2D241FF6D}"/>
                </a:ext>
              </a:extLst>
            </p:cNvPr>
            <p:cNvSpPr txBox="1"/>
            <p:nvPr/>
          </p:nvSpPr>
          <p:spPr>
            <a:xfrm>
              <a:off x="6026114" y="5786702"/>
              <a:ext cx="19655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오늘 하루 열지 않기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7B15879-8740-4D97-8919-B4C181AEC2DB}"/>
                </a:ext>
              </a:extLst>
            </p:cNvPr>
            <p:cNvSpPr/>
            <p:nvPr/>
          </p:nvSpPr>
          <p:spPr>
            <a:xfrm>
              <a:off x="1325527" y="5174512"/>
              <a:ext cx="1183758" cy="269357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자세히 보기</a:t>
              </a:r>
            </a:p>
          </p:txBody>
        </p:sp>
      </p:grpSp>
      <p:sp>
        <p:nvSpPr>
          <p:cNvPr id="41" name="타원 40">
            <a:extLst>
              <a:ext uri="{FF2B5EF4-FFF2-40B4-BE49-F238E27FC236}">
                <a16:creationId xmlns:a16="http://schemas.microsoft.com/office/drawing/2014/main" id="{2712239B-5F73-4157-A775-1E5302CB5F6B}"/>
              </a:ext>
            </a:extLst>
          </p:cNvPr>
          <p:cNvSpPr/>
          <p:nvPr/>
        </p:nvSpPr>
        <p:spPr>
          <a:xfrm>
            <a:off x="3857857" y="3299190"/>
            <a:ext cx="303153" cy="3031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BC373E5-5A24-4863-A709-12C37492910C}"/>
              </a:ext>
            </a:extLst>
          </p:cNvPr>
          <p:cNvSpPr/>
          <p:nvPr/>
        </p:nvSpPr>
        <p:spPr>
          <a:xfrm>
            <a:off x="4458243" y="3299190"/>
            <a:ext cx="303153" cy="3031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58ADB195-9100-4AE0-80EF-34A1F17D4D13}"/>
              </a:ext>
            </a:extLst>
          </p:cNvPr>
          <p:cNvSpPr/>
          <p:nvPr/>
        </p:nvSpPr>
        <p:spPr>
          <a:xfrm>
            <a:off x="5058629" y="3299190"/>
            <a:ext cx="303153" cy="3031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F0227-A82B-4E4D-9DF1-4CB44D5854B6}"/>
              </a:ext>
            </a:extLst>
          </p:cNvPr>
          <p:cNvSpPr txBox="1"/>
          <p:nvPr/>
        </p:nvSpPr>
        <p:spPr>
          <a:xfrm>
            <a:off x="-48052" y="710437"/>
            <a:ext cx="738664" cy="38405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</a:rPr>
              <a:t>구글 크롬 웹페이지 상단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2318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"/>
                            </p:stCondLst>
                            <p:childTnLst>
                              <p:par>
                                <p:cTn id="29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1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"/>
                            </p:stCondLst>
                            <p:childTnLst>
                              <p:par>
                                <p:cTn id="41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"/>
                            </p:stCondLst>
                            <p:childTnLst>
                              <p:par>
                                <p:cTn id="47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"/>
                            </p:stCondLst>
                            <p:childTnLst>
                              <p:par>
                                <p:cTn id="53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"/>
                            </p:stCondLst>
                            <p:childTnLst>
                              <p:par>
                                <p:cTn id="59" presetID="53" presetClass="exit" presetSubtype="3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1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2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53" presetClass="exit" presetSubtype="3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1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"/>
                            </p:stCondLst>
                            <p:childTnLst>
                              <p:par>
                                <p:cTn id="71" presetID="53" presetClass="exit" presetSubtype="3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1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4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1" grpId="2" animBg="1"/>
      <p:bldP spid="41" grpId="3" animBg="1"/>
      <p:bldP spid="42" grpId="0" animBg="1"/>
      <p:bldP spid="42" grpId="1" animBg="1"/>
      <p:bldP spid="42" grpId="2" animBg="1"/>
      <p:bldP spid="42" grpId="3" animBg="1"/>
      <p:bldP spid="43" grpId="0" animBg="1"/>
      <p:bldP spid="43" grpId="1" animBg="1"/>
      <p:bldP spid="43" grpId="2" animBg="1"/>
      <p:bldP spid="43" grpId="3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5978577" y="586407"/>
            <a:ext cx="492233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내용 개체 틀 3">
            <a:extLst>
              <a:ext uri="{FF2B5EF4-FFF2-40B4-BE49-F238E27FC236}">
                <a16:creationId xmlns:a16="http://schemas.microsoft.com/office/drawing/2014/main" id="{49F93E63-BF4C-41EA-B6A8-158ED41CDAAA}"/>
              </a:ext>
            </a:extLst>
          </p:cNvPr>
          <p:cNvSpPr txBox="1">
            <a:spLocks/>
          </p:cNvSpPr>
          <p:nvPr/>
        </p:nvSpPr>
        <p:spPr>
          <a:xfrm>
            <a:off x="4571999" y="1833326"/>
            <a:ext cx="4406421" cy="3908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400" dirty="0" err="1"/>
              <a:t>메인화면에서</a:t>
            </a:r>
            <a:r>
              <a:rPr lang="ko-KR" altLang="en-US" sz="1400" dirty="0"/>
              <a:t> 상단에 표시된 로그인 한 직원의 이름과 </a:t>
            </a:r>
            <a:r>
              <a:rPr lang="ko-KR" altLang="en-US" sz="1400" dirty="0" err="1"/>
              <a:t>부서값을</a:t>
            </a:r>
            <a:r>
              <a:rPr lang="ko-KR" altLang="en-US" sz="1400" dirty="0"/>
              <a:t> 가지고 </a:t>
            </a:r>
            <a:r>
              <a:rPr lang="ko-KR" altLang="en-US" sz="1400" dirty="0" err="1"/>
              <a:t>채팅창</a:t>
            </a:r>
            <a:r>
              <a:rPr lang="ko-KR" altLang="en-US" sz="1400" dirty="0"/>
              <a:t> 화면으로 넘어온다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n-US" altLang="ko-KR" sz="1400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400" b="1" dirty="0"/>
              <a:t>하단의 </a:t>
            </a:r>
            <a:r>
              <a:rPr lang="ko-KR" altLang="en-US" sz="1400" b="1" dirty="0" err="1"/>
              <a:t>입력창</a:t>
            </a:r>
            <a:r>
              <a:rPr lang="en-US" altLang="ko-KR" sz="1400" b="1" dirty="0"/>
              <a:t>(2</a:t>
            </a:r>
            <a:r>
              <a:rPr lang="ko-KR" altLang="en-US" sz="1400" b="1" dirty="0"/>
              <a:t>번</a:t>
            </a:r>
            <a:r>
              <a:rPr lang="en-US" altLang="ko-KR" sz="1400" b="1" dirty="0"/>
              <a:t>)</a:t>
            </a:r>
            <a:r>
              <a:rPr lang="ko-KR" altLang="en-US" sz="1400" dirty="0"/>
              <a:t>에서 보내고자 하는 메세지를 입력하고 </a:t>
            </a:r>
            <a:r>
              <a:rPr lang="en-US" altLang="ko-KR" sz="1400" b="1" dirty="0"/>
              <a:t>Enter</a:t>
            </a:r>
            <a:r>
              <a:rPr lang="ko-KR" altLang="en-US" sz="1400" b="1" dirty="0"/>
              <a:t>버튼</a:t>
            </a:r>
            <a:r>
              <a:rPr lang="en-US" altLang="ko-KR" sz="1400" b="1" dirty="0"/>
              <a:t>(3</a:t>
            </a:r>
            <a:r>
              <a:rPr lang="ko-KR" altLang="en-US" sz="1400" b="1" dirty="0"/>
              <a:t>번</a:t>
            </a:r>
            <a:r>
              <a:rPr lang="en-US" altLang="ko-KR" sz="1400" b="1" dirty="0"/>
              <a:t>)</a:t>
            </a:r>
            <a:r>
              <a:rPr lang="ko-KR" altLang="en-US" sz="1400" dirty="0"/>
              <a:t>을 누르면 회사 채팅창에 접속중인 모든 직원들에게 메세지가 전송되고 </a:t>
            </a:r>
            <a:r>
              <a:rPr lang="ko-KR" altLang="en-US" sz="1400" b="1" dirty="0"/>
              <a:t>채팅화면</a:t>
            </a:r>
            <a:r>
              <a:rPr lang="en-US" altLang="ko-KR" sz="1400" b="1" dirty="0"/>
              <a:t>(1</a:t>
            </a:r>
            <a:r>
              <a:rPr lang="ko-KR" altLang="en-US" sz="1400" b="1" dirty="0"/>
              <a:t>번</a:t>
            </a:r>
            <a:r>
              <a:rPr lang="en-US" altLang="ko-KR" sz="1400" b="1" dirty="0"/>
              <a:t>)</a:t>
            </a:r>
            <a:r>
              <a:rPr lang="ko-KR" altLang="en-US" sz="1400" dirty="0"/>
              <a:t>에 메세지를 보낸 </a:t>
            </a:r>
            <a:r>
              <a:rPr lang="ko-KR" altLang="en-US" sz="1400" dirty="0">
                <a:highlight>
                  <a:srgbClr val="FFFF99"/>
                </a:highlight>
              </a:rPr>
              <a:t>직원의 부서와 이름이 함께 출력</a:t>
            </a:r>
            <a:r>
              <a:rPr lang="ko-KR" altLang="en-US" sz="1400" dirty="0"/>
              <a:t>된다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ko-KR" alt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/>
              <a:t>예</a:t>
            </a:r>
            <a:r>
              <a:rPr lang="en-US" altLang="ko-KR" sz="1400" dirty="0"/>
              <a:t>) [</a:t>
            </a:r>
            <a:r>
              <a:rPr lang="ko-KR" altLang="en-US" sz="1400" dirty="0"/>
              <a:t>인사부</a:t>
            </a:r>
            <a:r>
              <a:rPr lang="en-US" altLang="ko-KR" sz="1400" dirty="0"/>
              <a:t>]</a:t>
            </a:r>
            <a:r>
              <a:rPr lang="ko-KR" altLang="en-US" sz="1400" dirty="0" err="1"/>
              <a:t>최수형</a:t>
            </a:r>
            <a:r>
              <a:rPr lang="en-US" altLang="ko-KR" sz="1400" dirty="0"/>
              <a:t>:</a:t>
            </a:r>
            <a:r>
              <a:rPr lang="ko-KR" altLang="en-US" sz="1400" dirty="0"/>
              <a:t>안녕하세요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ko-KR" alt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/>
              <a:t>*명령어*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/>
              <a:t>clear: </a:t>
            </a:r>
            <a:r>
              <a:rPr lang="ko-KR" altLang="en-US" sz="1400" dirty="0"/>
              <a:t>채팅기록을 지운다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0134EE-BD4D-4205-AC81-D644E82CC1B7}"/>
              </a:ext>
            </a:extLst>
          </p:cNvPr>
          <p:cNvSpPr txBox="1"/>
          <p:nvPr/>
        </p:nvSpPr>
        <p:spPr>
          <a:xfrm>
            <a:off x="-2594" y="1116566"/>
            <a:ext cx="9153094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4.</a:t>
            </a:r>
            <a:r>
              <a:rPr lang="ko-KR" altLang="en-US" b="1" spc="-1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spc="-100" dirty="0" err="1">
                <a:solidFill>
                  <a:schemeClr val="bg1"/>
                </a:solidFill>
                <a:latin typeface="+mj-ea"/>
                <a:ea typeface="+mj-ea"/>
              </a:rPr>
              <a:t>채팅창</a:t>
            </a:r>
            <a:r>
              <a:rPr lang="ko-KR" altLang="en-US" b="1" spc="-100" dirty="0">
                <a:solidFill>
                  <a:schemeClr val="bg1"/>
                </a:solidFill>
                <a:latin typeface="+mj-ea"/>
                <a:ea typeface="+mj-ea"/>
              </a:rPr>
              <a:t> 화면 </a:t>
            </a:r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[4/4]</a:t>
            </a:r>
            <a:endParaRPr lang="ko-KR" altLang="en-US" b="1" spc="-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7" name="내용 개체 틀 7" descr="텍스트이(가) 표시된 사진&#10;&#10;자동 생성된 설명">
            <a:extLst>
              <a:ext uri="{FF2B5EF4-FFF2-40B4-BE49-F238E27FC236}">
                <a16:creationId xmlns:a16="http://schemas.microsoft.com/office/drawing/2014/main" id="{A3F75978-8940-462A-8B97-1D0C7102B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2" y="1833327"/>
            <a:ext cx="4195065" cy="252912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BC40316E-8816-4FAE-9F50-1607A1DACF25}"/>
              </a:ext>
            </a:extLst>
          </p:cNvPr>
          <p:cNvSpPr/>
          <p:nvPr/>
        </p:nvSpPr>
        <p:spPr>
          <a:xfrm>
            <a:off x="9014" y="3939247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1BD8432-5779-493B-A910-9D1A620E150E}"/>
              </a:ext>
            </a:extLst>
          </p:cNvPr>
          <p:cNvSpPr/>
          <p:nvPr/>
        </p:nvSpPr>
        <p:spPr>
          <a:xfrm>
            <a:off x="9014" y="2001658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6310555-BA4D-4022-9A14-85F4656CF71E}"/>
              </a:ext>
            </a:extLst>
          </p:cNvPr>
          <p:cNvSpPr/>
          <p:nvPr/>
        </p:nvSpPr>
        <p:spPr>
          <a:xfrm>
            <a:off x="3443331" y="3939247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916102-A2CA-4A39-9BB8-9784D8CDEE65}"/>
              </a:ext>
            </a:extLst>
          </p:cNvPr>
          <p:cNvSpPr txBox="1"/>
          <p:nvPr/>
        </p:nvSpPr>
        <p:spPr>
          <a:xfrm>
            <a:off x="378372" y="4677103"/>
            <a:ext cx="3245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3591399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6634914" y="586407"/>
            <a:ext cx="521586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22">
            <a:hlinkClick r:id="" action="ppaction://media"/>
            <a:extLst>
              <a:ext uri="{FF2B5EF4-FFF2-40B4-BE49-F238E27FC236}">
                <a16:creationId xmlns:a16="http://schemas.microsoft.com/office/drawing/2014/main" id="{B87BB7D8-A2DB-4879-A116-1EF8531F32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7527" y="1699593"/>
            <a:ext cx="641985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536C7A-D391-4B78-8844-08F08D48F862}"/>
              </a:ext>
            </a:extLst>
          </p:cNvPr>
          <p:cNvSpPr txBox="1"/>
          <p:nvPr/>
        </p:nvSpPr>
        <p:spPr>
          <a:xfrm>
            <a:off x="1357527" y="1145997"/>
            <a:ext cx="330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김태균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2169610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7330238" y="586407"/>
            <a:ext cx="878097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B21B0-E62D-47BC-8D3B-1C75999D8835}"/>
              </a:ext>
            </a:extLst>
          </p:cNvPr>
          <p:cNvSpPr txBox="1"/>
          <p:nvPr/>
        </p:nvSpPr>
        <p:spPr>
          <a:xfrm>
            <a:off x="846667" y="1326862"/>
            <a:ext cx="4476445" cy="58477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1:1 </a:t>
            </a:r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채팅</a:t>
            </a:r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쪽지 기능 부재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2D1B51-A990-47B6-AFFF-05FB32FB5B22}"/>
              </a:ext>
            </a:extLst>
          </p:cNvPr>
          <p:cNvSpPr txBox="1"/>
          <p:nvPr/>
        </p:nvSpPr>
        <p:spPr>
          <a:xfrm>
            <a:off x="846668" y="3218141"/>
            <a:ext cx="4476446" cy="58477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서버에 </a:t>
            </a:r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 </a:t>
            </a:r>
            <a:r>
              <a:rPr lang="ko-KR" altLang="en-US" sz="32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미연동</a:t>
            </a:r>
            <a:endParaRPr lang="ko-KR" altLang="en-US" sz="32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07434A-23D0-4D5B-8E8C-05B8661A50C1}"/>
              </a:ext>
            </a:extLst>
          </p:cNvPr>
          <p:cNvSpPr txBox="1"/>
          <p:nvPr/>
        </p:nvSpPr>
        <p:spPr>
          <a:xfrm>
            <a:off x="846667" y="2109424"/>
            <a:ext cx="774216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단체 </a:t>
            </a:r>
            <a:r>
              <a:rPr lang="ko-KR" altLang="en-US" dirty="0" err="1"/>
              <a:t>채팅방</a:t>
            </a:r>
            <a:r>
              <a:rPr lang="ko-KR" altLang="en-US" dirty="0"/>
              <a:t> 기능은 구현하였으나</a:t>
            </a:r>
            <a:r>
              <a:rPr lang="en-US" altLang="ko-KR" dirty="0"/>
              <a:t>, </a:t>
            </a:r>
            <a:r>
              <a:rPr lang="en-US" altLang="ko-KR" sz="2000" b="1" dirty="0"/>
              <a:t>1:1 </a:t>
            </a:r>
            <a:r>
              <a:rPr lang="ko-KR" altLang="en-US" sz="2000" b="1" dirty="0"/>
              <a:t>채팅 기능과 쪽지 기능</a:t>
            </a:r>
            <a:r>
              <a:rPr lang="ko-KR" altLang="en-US" dirty="0"/>
              <a:t>을 구현하지 못하였습니다</a:t>
            </a:r>
            <a:r>
              <a:rPr lang="en-US" altLang="ko-KR" dirty="0"/>
              <a:t>. </a:t>
            </a:r>
            <a:r>
              <a:rPr lang="ko-KR" altLang="en-US" dirty="0"/>
              <a:t>메신저의 필수 기능들이지만 아쉽게도 구현에 실패했습니다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19F9D-E04A-4B87-8122-D496E7E3B563}"/>
              </a:ext>
            </a:extLst>
          </p:cNvPr>
          <p:cNvSpPr txBox="1"/>
          <p:nvPr/>
        </p:nvSpPr>
        <p:spPr>
          <a:xfrm>
            <a:off x="846666" y="3926998"/>
            <a:ext cx="81667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본래라면 서버에 </a:t>
            </a:r>
            <a:r>
              <a:rPr lang="en-US" altLang="ko-KR" dirty="0"/>
              <a:t>DB</a:t>
            </a:r>
            <a:r>
              <a:rPr lang="ko-KR" altLang="en-US" dirty="0"/>
              <a:t>를 연동하여 </a:t>
            </a:r>
            <a:r>
              <a:rPr lang="ko-KR" altLang="en-US" sz="2000" b="1" dirty="0"/>
              <a:t>클라이언트가 </a:t>
            </a:r>
            <a:r>
              <a:rPr lang="en-US" altLang="ko-KR" sz="2000" b="1" dirty="0"/>
              <a:t>DB</a:t>
            </a:r>
            <a:r>
              <a:rPr lang="ko-KR" altLang="en-US" sz="2000" b="1" dirty="0"/>
              <a:t>를 가지고 있지 않더라도 정상 작동</a:t>
            </a:r>
            <a:r>
              <a:rPr lang="ko-KR" altLang="en-US" dirty="0"/>
              <a:t>이 되어야 하지만 이 또한 구현에 실패했습니다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018CB7-7FDD-4501-AAA3-B21B2173D5E5}"/>
              </a:ext>
            </a:extLst>
          </p:cNvPr>
          <p:cNvSpPr txBox="1"/>
          <p:nvPr/>
        </p:nvSpPr>
        <p:spPr>
          <a:xfrm>
            <a:off x="846668" y="5066494"/>
            <a:ext cx="4476446" cy="58477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접속자</a:t>
            </a:r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현황 부재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9B8606-5A8E-4A74-82F9-B3306B04C2E0}"/>
              </a:ext>
            </a:extLst>
          </p:cNvPr>
          <p:cNvSpPr txBox="1"/>
          <p:nvPr/>
        </p:nvSpPr>
        <p:spPr>
          <a:xfrm>
            <a:off x="846666" y="5775351"/>
            <a:ext cx="816670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클라이언트가 </a:t>
            </a:r>
            <a:r>
              <a:rPr lang="ko-KR" altLang="en-US" sz="2000" b="1" dirty="0"/>
              <a:t>단체 채팅방에서 현재 접속해 있는 클라이언트</a:t>
            </a:r>
            <a:r>
              <a:rPr lang="ko-KR" altLang="en-US" dirty="0"/>
              <a:t>를 파악할 수 없습니다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D91D79-5041-4E77-BBC9-74A39D2D5B4B}"/>
              </a:ext>
            </a:extLst>
          </p:cNvPr>
          <p:cNvSpPr txBox="1"/>
          <p:nvPr/>
        </p:nvSpPr>
        <p:spPr>
          <a:xfrm>
            <a:off x="5623034" y="1326862"/>
            <a:ext cx="296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326231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8359240" y="586407"/>
            <a:ext cx="604008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8C00F1B-16BB-40E3-85C6-50AD8D209483}"/>
              </a:ext>
            </a:extLst>
          </p:cNvPr>
          <p:cNvSpPr/>
          <p:nvPr/>
        </p:nvSpPr>
        <p:spPr>
          <a:xfrm>
            <a:off x="293511" y="1783643"/>
            <a:ext cx="8556978" cy="448794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600" dirty="0">
                <a:solidFill>
                  <a:schemeClr val="tx1"/>
                </a:solidFill>
              </a:rPr>
              <a:t>Q&amp;A</a:t>
            </a:r>
            <a:endParaRPr lang="ko-KR" altLang="en-US" sz="16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88CE68-F49B-4B2F-8147-6708F7CC14D0}"/>
              </a:ext>
            </a:extLst>
          </p:cNvPr>
          <p:cNvSpPr txBox="1"/>
          <p:nvPr/>
        </p:nvSpPr>
        <p:spPr>
          <a:xfrm>
            <a:off x="420414" y="1145997"/>
            <a:ext cx="3142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1924246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308DA-CDE9-40D5-9E42-30B127EFC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9500" y="724339"/>
            <a:ext cx="4445000" cy="1020762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C38F664-384F-4DCC-BED7-7AC8D2B1067E}"/>
              </a:ext>
            </a:extLst>
          </p:cNvPr>
          <p:cNvSpPr/>
          <p:nvPr/>
        </p:nvSpPr>
        <p:spPr>
          <a:xfrm>
            <a:off x="0" y="3062110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			           3.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시스템 개요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4A94D35-220E-49A0-8566-007A574310B6}"/>
              </a:ext>
            </a:extLst>
          </p:cNvPr>
          <p:cNvSpPr/>
          <p:nvPr/>
        </p:nvSpPr>
        <p:spPr>
          <a:xfrm>
            <a:off x="0" y="3574344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		                 4.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프로그램 구조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09669F1-92DE-43D4-AF0A-5DF1172D5019}"/>
              </a:ext>
            </a:extLst>
          </p:cNvPr>
          <p:cNvSpPr/>
          <p:nvPr/>
        </p:nvSpPr>
        <p:spPr>
          <a:xfrm>
            <a:off x="0" y="4086578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		                 5.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프로그램 환경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98A23A5-3AB2-4FE5-B2AE-7690E93A0957}"/>
              </a:ext>
            </a:extLst>
          </p:cNvPr>
          <p:cNvSpPr/>
          <p:nvPr/>
        </p:nvSpPr>
        <p:spPr>
          <a:xfrm>
            <a:off x="0" y="4598812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			                 6.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시연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AA97E7C-6EEF-4C2C-A170-4B2999B6B3D0}"/>
              </a:ext>
            </a:extLst>
          </p:cNvPr>
          <p:cNvSpPr/>
          <p:nvPr/>
        </p:nvSpPr>
        <p:spPr>
          <a:xfrm>
            <a:off x="0" y="5111046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			           7.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에필로그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065C05A-D2E2-400F-AF57-5928EA8DFB64}"/>
              </a:ext>
            </a:extLst>
          </p:cNvPr>
          <p:cNvSpPr/>
          <p:nvPr/>
        </p:nvSpPr>
        <p:spPr>
          <a:xfrm>
            <a:off x="0" y="5623280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		                 8. Q&amp;A</a:t>
            </a:r>
            <a:endParaRPr lang="ko-KR" altLang="en-US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4E0578-F527-46F2-A82A-6C00589F0F63}"/>
              </a:ext>
            </a:extLst>
          </p:cNvPr>
          <p:cNvSpPr/>
          <p:nvPr/>
        </p:nvSpPr>
        <p:spPr>
          <a:xfrm>
            <a:off x="0" y="2549876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			           2.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동기 및 목적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46AB836-8299-4DB3-94E0-8F43F9554E2E}"/>
              </a:ext>
            </a:extLst>
          </p:cNvPr>
          <p:cNvSpPr/>
          <p:nvPr/>
        </p:nvSpPr>
        <p:spPr>
          <a:xfrm>
            <a:off x="0" y="2037642"/>
            <a:ext cx="9144000" cy="512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			           1. </a:t>
            </a:r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환경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BD0689-37F7-4562-865C-1007EE337F8C}"/>
              </a:ext>
            </a:extLst>
          </p:cNvPr>
          <p:cNvSpPr txBox="1"/>
          <p:nvPr/>
        </p:nvSpPr>
        <p:spPr>
          <a:xfrm>
            <a:off x="753805" y="1234720"/>
            <a:ext cx="738664" cy="37576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9081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673820" y="586407"/>
            <a:ext cx="899799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3CC9FB2-0DBE-4F97-88C0-0161A723C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778405"/>
              </p:ext>
            </p:extLst>
          </p:nvPr>
        </p:nvGraphicFramePr>
        <p:xfrm>
          <a:off x="1073541" y="1934881"/>
          <a:ext cx="6987822" cy="3750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3318">
                  <a:extLst>
                    <a:ext uri="{9D8B030D-6E8A-4147-A177-3AD203B41FA5}">
                      <a16:colId xmlns:a16="http://schemas.microsoft.com/office/drawing/2014/main" val="1961043000"/>
                    </a:ext>
                  </a:extLst>
                </a:gridCol>
                <a:gridCol w="3414504">
                  <a:extLst>
                    <a:ext uri="{9D8B030D-6E8A-4147-A177-3AD203B41FA5}">
                      <a16:colId xmlns:a16="http://schemas.microsoft.com/office/drawing/2014/main" val="579553424"/>
                    </a:ext>
                  </a:extLst>
                </a:gridCol>
              </a:tblGrid>
              <a:tr h="750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항목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723914"/>
                  </a:ext>
                </a:extLst>
              </a:tr>
              <a:tr h="750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운영체제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Windows 10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346915"/>
                  </a:ext>
                </a:extLst>
              </a:tr>
              <a:tr h="750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사용한 프로그래밍 언어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JAVA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170753"/>
                  </a:ext>
                </a:extLst>
              </a:tr>
              <a:tr h="750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사용한 프로그래밍 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Eclipse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196800"/>
                  </a:ext>
                </a:extLst>
              </a:tr>
              <a:tr h="7501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사용 </a:t>
                      </a:r>
                      <a:r>
                        <a:rPr lang="en-US" altLang="ko-KR" sz="2400" dirty="0"/>
                        <a:t>DB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Oracle 11g Express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59068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E5B378F-6754-42CA-B5C3-B36060FE7550}"/>
              </a:ext>
            </a:extLst>
          </p:cNvPr>
          <p:cNvSpPr txBox="1"/>
          <p:nvPr/>
        </p:nvSpPr>
        <p:spPr>
          <a:xfrm>
            <a:off x="241738" y="1261241"/>
            <a:ext cx="369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2191211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1734975" y="586407"/>
            <a:ext cx="1199612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96D44E-1EFC-4CA2-B73E-9F35191C2EB6}"/>
              </a:ext>
            </a:extLst>
          </p:cNvPr>
          <p:cNvSpPr txBox="1"/>
          <p:nvPr/>
        </p:nvSpPr>
        <p:spPr>
          <a:xfrm>
            <a:off x="846667" y="1862667"/>
            <a:ext cx="4476445" cy="58477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업무 효율성 제고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9E22AB-05E3-40DB-84F1-189DDFD83A8E}"/>
              </a:ext>
            </a:extLst>
          </p:cNvPr>
          <p:cNvSpPr txBox="1"/>
          <p:nvPr/>
        </p:nvSpPr>
        <p:spPr>
          <a:xfrm>
            <a:off x="846668" y="4246639"/>
            <a:ext cx="4476446" cy="58477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메신저 개발 비용 절약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0EF61B-C3CB-4AC1-97B6-5723DBFC4BC2}"/>
              </a:ext>
            </a:extLst>
          </p:cNvPr>
          <p:cNvSpPr txBox="1"/>
          <p:nvPr/>
        </p:nvSpPr>
        <p:spPr>
          <a:xfrm>
            <a:off x="846667" y="2645229"/>
            <a:ext cx="774216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사내 메신저를 개발함으로써 </a:t>
            </a:r>
            <a:r>
              <a:rPr lang="ko-KR" altLang="en-US" sz="2000" b="1" dirty="0"/>
              <a:t>사내 조직 구성에 대한 이해도</a:t>
            </a:r>
            <a:r>
              <a:rPr lang="ko-KR" altLang="en-US" dirty="0"/>
              <a:t>를 높이고 </a:t>
            </a:r>
            <a:r>
              <a:rPr lang="ko-KR" altLang="en-US" sz="2000" b="1" dirty="0"/>
              <a:t>직원들 간의 소통을 원활</a:t>
            </a:r>
            <a:r>
              <a:rPr lang="ko-KR" altLang="en-US" dirty="0"/>
              <a:t>히 하여 업무 효율성을 제고할 수 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C8F515-5B6D-42FE-9FAA-A0A380045467}"/>
              </a:ext>
            </a:extLst>
          </p:cNvPr>
          <p:cNvSpPr txBox="1"/>
          <p:nvPr/>
        </p:nvSpPr>
        <p:spPr>
          <a:xfrm>
            <a:off x="846666" y="4955496"/>
            <a:ext cx="816670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사내 메신저를 </a:t>
            </a:r>
            <a:r>
              <a:rPr lang="ko-KR" altLang="en-US" sz="2000" b="1" dirty="0"/>
              <a:t>자체 개발</a:t>
            </a:r>
            <a:r>
              <a:rPr lang="ko-KR" altLang="en-US" dirty="0"/>
              <a:t>함으로써 </a:t>
            </a:r>
            <a:r>
              <a:rPr lang="ko-KR" altLang="en-US" sz="2000" b="1" dirty="0"/>
              <a:t>개발 비용을 절약</a:t>
            </a:r>
            <a:r>
              <a:rPr lang="ko-KR" altLang="en-US" dirty="0"/>
              <a:t>하고 추후에 예상되는 </a:t>
            </a:r>
            <a:r>
              <a:rPr lang="ko-KR" altLang="en-US" sz="2000" b="1" dirty="0"/>
              <a:t>유지보수 비용 또한 절약</a:t>
            </a:r>
            <a:r>
              <a:rPr lang="ko-KR" altLang="en-US" dirty="0"/>
              <a:t>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절약한 비용은 다른 곳에 투자하여 </a:t>
            </a:r>
            <a:r>
              <a:rPr lang="ko-KR" altLang="en-US" sz="2000" b="1" dirty="0"/>
              <a:t>기업의 가치를 높이는데 사용</a:t>
            </a:r>
            <a:r>
              <a:rPr lang="ko-KR" altLang="en-US" dirty="0"/>
              <a:t> 가능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08419-D2CE-4106-82DF-2F6D55BCECDB}"/>
              </a:ext>
            </a:extLst>
          </p:cNvPr>
          <p:cNvSpPr txBox="1"/>
          <p:nvPr/>
        </p:nvSpPr>
        <p:spPr>
          <a:xfrm>
            <a:off x="5570483" y="1334814"/>
            <a:ext cx="334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272767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3122903" y="586407"/>
            <a:ext cx="1151385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내용 개체 틀 4" descr="실행">
            <a:extLst>
              <a:ext uri="{FF2B5EF4-FFF2-40B4-BE49-F238E27FC236}">
                <a16:creationId xmlns:a16="http://schemas.microsoft.com/office/drawing/2014/main" id="{1CE0D355-5731-4488-B223-8040BC8A0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8276" y="1579302"/>
            <a:ext cx="2114627" cy="2114627"/>
          </a:xfrm>
          <a:prstGeom prst="rect">
            <a:avLst/>
          </a:prstGeom>
        </p:spPr>
      </p:pic>
      <p:pic>
        <p:nvPicPr>
          <p:cNvPr id="14" name="그래픽 13" descr="스톱워치 66%">
            <a:extLst>
              <a:ext uri="{FF2B5EF4-FFF2-40B4-BE49-F238E27FC236}">
                <a16:creationId xmlns:a16="http://schemas.microsoft.com/office/drawing/2014/main" id="{AD44AA8B-B0CD-470B-BBBB-4EF619E7FA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56214" y="1565836"/>
            <a:ext cx="1937835" cy="1937835"/>
          </a:xfrm>
          <a:prstGeom prst="rect">
            <a:avLst/>
          </a:prstGeom>
        </p:spPr>
      </p:pic>
      <p:pic>
        <p:nvPicPr>
          <p:cNvPr id="16" name="그래픽 15" descr="어지러운 얼굴(윤곽선)">
            <a:extLst>
              <a:ext uri="{FF2B5EF4-FFF2-40B4-BE49-F238E27FC236}">
                <a16:creationId xmlns:a16="http://schemas.microsoft.com/office/drawing/2014/main" id="{CA0DA01A-9415-453A-BBA3-3FA0A6A81B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19198" y="1565836"/>
            <a:ext cx="1937835" cy="1937835"/>
          </a:xfrm>
          <a:prstGeom prst="rect">
            <a:avLst/>
          </a:prstGeom>
        </p:spPr>
      </p:pic>
      <p:pic>
        <p:nvPicPr>
          <p:cNvPr id="17" name="그래픽 16" descr="인터넷">
            <a:extLst>
              <a:ext uri="{FF2B5EF4-FFF2-40B4-BE49-F238E27FC236}">
                <a16:creationId xmlns:a16="http://schemas.microsoft.com/office/drawing/2014/main" id="{9F2C4A43-4AFF-4219-A733-B42E315C71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498740" y="3844672"/>
            <a:ext cx="2700832" cy="2700828"/>
          </a:xfrm>
          <a:prstGeom prst="rect">
            <a:avLst/>
          </a:prstGeom>
        </p:spPr>
      </p:pic>
      <p:pic>
        <p:nvPicPr>
          <p:cNvPr id="18" name="그래픽 17" descr="스톱워치 25%">
            <a:extLst>
              <a:ext uri="{FF2B5EF4-FFF2-40B4-BE49-F238E27FC236}">
                <a16:creationId xmlns:a16="http://schemas.microsoft.com/office/drawing/2014/main" id="{96EAB57B-BC83-4B18-A360-1DE84335F9A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170232" y="4085863"/>
            <a:ext cx="2053583" cy="20535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FD1D85-E331-488B-A225-DF168FD263D2}"/>
              </a:ext>
            </a:extLst>
          </p:cNvPr>
          <p:cNvSpPr txBox="1"/>
          <p:nvPr/>
        </p:nvSpPr>
        <p:spPr>
          <a:xfrm>
            <a:off x="7104993" y="3615559"/>
            <a:ext cx="170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윤재호 조원 자체제작</a:t>
            </a:r>
            <a:endParaRPr lang="ko-KR" altLang="en-US" sz="1800" dirty="0">
              <a:effectLst/>
              <a:latin typeface="Arial" panose="020B0604020202020204" pitchFamily="34" charset="0"/>
            </a:endParaRPr>
          </a:p>
          <a:p>
            <a:r>
              <a:rPr lang="en-US" altLang="ko-KR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MS Office 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스톡 이미지</a:t>
            </a:r>
            <a:endParaRPr lang="ko-KR" altLang="en-US" sz="180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3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4445524" y="586407"/>
            <a:ext cx="1370485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CustomShape 3">
            <a:extLst>
              <a:ext uri="{FF2B5EF4-FFF2-40B4-BE49-F238E27FC236}">
                <a16:creationId xmlns:a16="http://schemas.microsoft.com/office/drawing/2014/main" id="{D0FC6F8D-CB81-4C55-AAC4-96145987B9EF}"/>
              </a:ext>
            </a:extLst>
          </p:cNvPr>
          <p:cNvSpPr txBox="1">
            <a:spLocks/>
          </p:cNvSpPr>
          <p:nvPr/>
        </p:nvSpPr>
        <p:spPr>
          <a:xfrm>
            <a:off x="367137" y="2773575"/>
            <a:ext cx="2328263" cy="1310849"/>
          </a:xfrm>
          <a:prstGeom prst="chevron">
            <a:avLst>
              <a:gd name="adj" fmla="val 32626"/>
            </a:avLst>
          </a:prstGeom>
          <a:solidFill>
            <a:srgbClr val="7D7D7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vert="horz" lIns="90000" tIns="45000" rIns="90000" bIns="4500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ko-KR" altLang="en-US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로그인</a:t>
            </a:r>
            <a:endParaRPr lang="en-US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CustomShape 3">
            <a:extLst>
              <a:ext uri="{FF2B5EF4-FFF2-40B4-BE49-F238E27FC236}">
                <a16:creationId xmlns:a16="http://schemas.microsoft.com/office/drawing/2014/main" id="{90975456-46AF-4923-B12E-D5BE96BFC05D}"/>
              </a:ext>
            </a:extLst>
          </p:cNvPr>
          <p:cNvSpPr txBox="1">
            <a:spLocks/>
          </p:cNvSpPr>
          <p:nvPr/>
        </p:nvSpPr>
        <p:spPr>
          <a:xfrm>
            <a:off x="367137" y="4504717"/>
            <a:ext cx="2328263" cy="1310849"/>
          </a:xfrm>
          <a:prstGeom prst="chevron">
            <a:avLst>
              <a:gd name="adj" fmla="val 32626"/>
            </a:avLst>
          </a:prstGeom>
          <a:solidFill>
            <a:srgbClr val="7D7D7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vert="horz" lIns="90000" tIns="45000" rIns="90000" bIns="4500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ko-KR" altLang="en-US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회원가입</a:t>
            </a:r>
            <a:endParaRPr lang="en-US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CustomShape 3">
            <a:extLst>
              <a:ext uri="{FF2B5EF4-FFF2-40B4-BE49-F238E27FC236}">
                <a16:creationId xmlns:a16="http://schemas.microsoft.com/office/drawing/2014/main" id="{07C2A3F4-4082-444E-AF90-3C435ECB506C}"/>
              </a:ext>
            </a:extLst>
          </p:cNvPr>
          <p:cNvSpPr txBox="1">
            <a:spLocks/>
          </p:cNvSpPr>
          <p:nvPr/>
        </p:nvSpPr>
        <p:spPr>
          <a:xfrm>
            <a:off x="3406947" y="2773574"/>
            <a:ext cx="2328263" cy="1310849"/>
          </a:xfrm>
          <a:prstGeom prst="chevron">
            <a:avLst>
              <a:gd name="adj" fmla="val 32626"/>
            </a:avLst>
          </a:prstGeom>
          <a:solidFill>
            <a:srgbClr val="7D7D7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vert="horz" lIns="90000" tIns="45000" rIns="90000" bIns="4500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ko-KR" altLang="en-US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메인</a:t>
            </a:r>
            <a:endParaRPr lang="en-US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CustomShape 3">
            <a:extLst>
              <a:ext uri="{FF2B5EF4-FFF2-40B4-BE49-F238E27FC236}">
                <a16:creationId xmlns:a16="http://schemas.microsoft.com/office/drawing/2014/main" id="{07D1C86C-ADAF-40A9-83DF-612BB3DBD713}"/>
              </a:ext>
            </a:extLst>
          </p:cNvPr>
          <p:cNvSpPr txBox="1">
            <a:spLocks/>
          </p:cNvSpPr>
          <p:nvPr/>
        </p:nvSpPr>
        <p:spPr>
          <a:xfrm>
            <a:off x="6446757" y="2773574"/>
            <a:ext cx="2328263" cy="1310849"/>
          </a:xfrm>
          <a:prstGeom prst="chevron">
            <a:avLst>
              <a:gd name="adj" fmla="val 32626"/>
            </a:avLst>
          </a:prstGeom>
          <a:solidFill>
            <a:srgbClr val="7D7D7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vert="horz" lIns="90000" tIns="45000" rIns="90000" bIns="4500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ko-KR" altLang="en-US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채팅창</a:t>
            </a:r>
            <a:endParaRPr lang="en-US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44A2802C-6818-4F4B-8AE6-79DAE1D2F7E2}"/>
              </a:ext>
            </a:extLst>
          </p:cNvPr>
          <p:cNvCxnSpPr>
            <a:cxnSpLocks/>
            <a:stCxn id="15" idx="2"/>
            <a:endCxn id="22" idx="0"/>
          </p:cNvCxnSpPr>
          <p:nvPr/>
        </p:nvCxnSpPr>
        <p:spPr>
          <a:xfrm>
            <a:off x="1317430" y="4084424"/>
            <a:ext cx="0" cy="4202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84FE627-A84E-4276-BC75-79A56C8F3B8F}"/>
              </a:ext>
            </a:extLst>
          </p:cNvPr>
          <p:cNvCxnSpPr>
            <a:cxnSpLocks/>
            <a:stCxn id="23" idx="1"/>
            <a:endCxn id="15" idx="3"/>
          </p:cNvCxnSpPr>
          <p:nvPr/>
        </p:nvCxnSpPr>
        <p:spPr>
          <a:xfrm flipH="1">
            <a:off x="2695400" y="3428999"/>
            <a:ext cx="1139225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2479070C-29A4-4446-BEBD-49EEBAE5CD49}"/>
              </a:ext>
            </a:extLst>
          </p:cNvPr>
          <p:cNvCxnSpPr>
            <a:cxnSpLocks/>
          </p:cNvCxnSpPr>
          <p:nvPr/>
        </p:nvCxnSpPr>
        <p:spPr>
          <a:xfrm flipH="1">
            <a:off x="5713480" y="3428999"/>
            <a:ext cx="1139225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317DF9D-7C2F-45DB-977E-74536BE730C8}"/>
              </a:ext>
            </a:extLst>
          </p:cNvPr>
          <p:cNvSpPr txBox="1"/>
          <p:nvPr/>
        </p:nvSpPr>
        <p:spPr>
          <a:xfrm>
            <a:off x="515007" y="1355834"/>
            <a:ext cx="2532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윤재호 조원</a:t>
            </a:r>
            <a:r>
              <a:rPr lang="en-US" altLang="ko-KR"/>
              <a:t> </a:t>
            </a:r>
            <a:r>
              <a:rPr lang="ko-KR" altLang="en-US"/>
              <a:t>자체제작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5113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5978577" y="586407"/>
            <a:ext cx="492233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내용 개체 틀 5">
            <a:extLst>
              <a:ext uri="{FF2B5EF4-FFF2-40B4-BE49-F238E27FC236}">
                <a16:creationId xmlns:a16="http://schemas.microsoft.com/office/drawing/2014/main" id="{0BC210D3-B248-4937-B6CF-8C4936662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39" y="1833326"/>
            <a:ext cx="2334517" cy="3633787"/>
          </a:xfrm>
          <a:prstGeom prst="rect">
            <a:avLst/>
          </a:prstGeom>
        </p:spPr>
      </p:pic>
      <p:sp>
        <p:nvSpPr>
          <p:cNvPr id="14" name="내용 개체 틀 3">
            <a:extLst>
              <a:ext uri="{FF2B5EF4-FFF2-40B4-BE49-F238E27FC236}">
                <a16:creationId xmlns:a16="http://schemas.microsoft.com/office/drawing/2014/main" id="{49F93E63-BF4C-41EA-B6A8-158ED41CDAAA}"/>
              </a:ext>
            </a:extLst>
          </p:cNvPr>
          <p:cNvSpPr txBox="1">
            <a:spLocks/>
          </p:cNvSpPr>
          <p:nvPr/>
        </p:nvSpPr>
        <p:spPr>
          <a:xfrm>
            <a:off x="3556029" y="1833326"/>
            <a:ext cx="5422392" cy="36330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/>
              <a:t>ID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ID</a:t>
            </a:r>
            <a:r>
              <a:rPr lang="ko-KR" altLang="en-US" sz="1400" dirty="0"/>
              <a:t>를 입력한다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b="1" dirty="0"/>
              <a:t>PW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패스워드를 입력한다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/>
              <a:t>로그인 버튼</a:t>
            </a:r>
            <a:r>
              <a:rPr lang="en-US" altLang="ko-KR" sz="1400" dirty="0"/>
              <a:t>: ID</a:t>
            </a:r>
            <a:r>
              <a:rPr lang="ko-KR" altLang="en-US" sz="1400" dirty="0"/>
              <a:t>와 </a:t>
            </a:r>
            <a:r>
              <a:rPr lang="en-US" altLang="ko-KR" sz="1400" dirty="0"/>
              <a:t>PW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입력값을</a:t>
            </a:r>
            <a:r>
              <a:rPr lang="ko-KR" altLang="en-US" sz="1400" dirty="0"/>
              <a:t> 받아 </a:t>
            </a:r>
            <a:r>
              <a:rPr lang="en-US" altLang="ko-KR" sz="1400" dirty="0"/>
              <a:t>DB</a:t>
            </a:r>
            <a:r>
              <a:rPr lang="ko-KR" altLang="en-US" sz="1400" dirty="0"/>
              <a:t>와 일치하는 직원이 있는지 대조 후 일치 한다면</a:t>
            </a:r>
            <a:r>
              <a:rPr lang="en-US" altLang="ko-KR" sz="1400" dirty="0"/>
              <a:t> </a:t>
            </a:r>
            <a:r>
              <a:rPr lang="ko-KR" altLang="en-US" sz="1400" dirty="0"/>
              <a:t>로그인 성공 일치하지 않는다면 </a:t>
            </a:r>
            <a:r>
              <a:rPr lang="ko-KR" altLang="en-US" sz="1400" dirty="0" err="1"/>
              <a:t>경고창</a:t>
            </a:r>
            <a:r>
              <a:rPr lang="ko-KR" altLang="en-US" sz="1400" dirty="0"/>
              <a:t> 생성 후 로그인 화면 유지한다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/>
              <a:t>회원가입 버튼</a:t>
            </a:r>
            <a:r>
              <a:rPr lang="en-US" altLang="ko-KR" sz="1400" dirty="0"/>
              <a:t>: </a:t>
            </a:r>
            <a:r>
              <a:rPr lang="ko-KR" altLang="en-US" sz="1400" dirty="0"/>
              <a:t>회원가입 화면으로 이동한다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0134EE-BD4D-4205-AC81-D644E82CC1B7}"/>
              </a:ext>
            </a:extLst>
          </p:cNvPr>
          <p:cNvSpPr txBox="1"/>
          <p:nvPr/>
        </p:nvSpPr>
        <p:spPr>
          <a:xfrm>
            <a:off x="-2594" y="1116566"/>
            <a:ext cx="9153094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1.</a:t>
            </a:r>
            <a:r>
              <a:rPr lang="ko-KR" altLang="en-US" b="1" spc="-100" dirty="0">
                <a:solidFill>
                  <a:schemeClr val="bg1"/>
                </a:solidFill>
                <a:latin typeface="+mj-ea"/>
                <a:ea typeface="+mj-ea"/>
              </a:rPr>
              <a:t> 로그인 화면 </a:t>
            </a:r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[1/4]</a:t>
            </a:r>
            <a:endParaRPr lang="ko-KR" altLang="en-US" b="1" spc="-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F2CBBAD-7022-4A01-B316-0B58B853E855}"/>
              </a:ext>
            </a:extLst>
          </p:cNvPr>
          <p:cNvSpPr/>
          <p:nvPr/>
        </p:nvSpPr>
        <p:spPr>
          <a:xfrm>
            <a:off x="1642731" y="285297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9F17853-448E-4A66-90E1-51872E6D3606}"/>
              </a:ext>
            </a:extLst>
          </p:cNvPr>
          <p:cNvSpPr/>
          <p:nvPr/>
        </p:nvSpPr>
        <p:spPr>
          <a:xfrm>
            <a:off x="1642732" y="3248245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503C08E-85EB-4D43-AD07-FC99BA69B12B}"/>
              </a:ext>
            </a:extLst>
          </p:cNvPr>
          <p:cNvSpPr/>
          <p:nvPr/>
        </p:nvSpPr>
        <p:spPr>
          <a:xfrm>
            <a:off x="1483242" y="3559841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A945CA7-9FB5-4919-A298-EFBCB271931F}"/>
              </a:ext>
            </a:extLst>
          </p:cNvPr>
          <p:cNvSpPr/>
          <p:nvPr/>
        </p:nvSpPr>
        <p:spPr>
          <a:xfrm>
            <a:off x="2147019" y="3559841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4</a:t>
            </a:r>
            <a:endParaRPr lang="ko-KR" altLang="en-US" sz="1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A594BC-3453-47D5-B356-428147D8C2F0}"/>
              </a:ext>
            </a:extLst>
          </p:cNvPr>
          <p:cNvSpPr txBox="1"/>
          <p:nvPr/>
        </p:nvSpPr>
        <p:spPr>
          <a:xfrm>
            <a:off x="3983421" y="4414345"/>
            <a:ext cx="409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1865824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5978577" y="586407"/>
            <a:ext cx="492233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내용 개체 틀 3">
            <a:extLst>
              <a:ext uri="{FF2B5EF4-FFF2-40B4-BE49-F238E27FC236}">
                <a16:creationId xmlns:a16="http://schemas.microsoft.com/office/drawing/2014/main" id="{49F93E63-BF4C-41EA-B6A8-158ED41CDAAA}"/>
              </a:ext>
            </a:extLst>
          </p:cNvPr>
          <p:cNvSpPr txBox="1">
            <a:spLocks/>
          </p:cNvSpPr>
          <p:nvPr/>
        </p:nvSpPr>
        <p:spPr>
          <a:xfrm>
            <a:off x="3556029" y="1833326"/>
            <a:ext cx="5422392" cy="3908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ko-KR" sz="1400" b="1" dirty="0"/>
              <a:t>ID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사용할 </a:t>
            </a:r>
            <a:r>
              <a:rPr lang="en-US" altLang="ko-KR" sz="1400" dirty="0"/>
              <a:t>ID</a:t>
            </a:r>
            <a:r>
              <a:rPr lang="ko-KR" altLang="en-US" sz="1400" dirty="0"/>
              <a:t>를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중복 버튼</a:t>
            </a:r>
            <a:r>
              <a:rPr lang="en-US" altLang="ko-KR" sz="1400" dirty="0"/>
              <a:t>: ID </a:t>
            </a:r>
            <a:r>
              <a:rPr lang="ko-KR" altLang="en-US" sz="1400" dirty="0"/>
              <a:t>입력창의 </a:t>
            </a:r>
            <a:r>
              <a:rPr lang="ko-KR" altLang="en-US" sz="1400" dirty="0" err="1"/>
              <a:t>입력값을</a:t>
            </a:r>
            <a:r>
              <a:rPr lang="ko-KR" altLang="en-US" sz="1400" dirty="0"/>
              <a:t> 받아 </a:t>
            </a:r>
            <a:r>
              <a:rPr lang="en-US" altLang="ko-KR" sz="1400" dirty="0"/>
              <a:t>DB</a:t>
            </a:r>
            <a:r>
              <a:rPr lang="ko-KR" altLang="en-US" sz="1400" dirty="0"/>
              <a:t>에 동일한 </a:t>
            </a:r>
            <a:r>
              <a:rPr lang="en-US" altLang="ko-KR" sz="1400" dirty="0"/>
              <a:t>ID</a:t>
            </a:r>
            <a:r>
              <a:rPr lang="ko-KR" altLang="en-US" sz="1400" dirty="0"/>
              <a:t>가 있는 지를 대조하여 중복된다면 </a:t>
            </a:r>
            <a:r>
              <a:rPr lang="ko-KR" altLang="en-US" sz="1400" dirty="0" err="1"/>
              <a:t>경고메지시가</a:t>
            </a:r>
            <a:r>
              <a:rPr lang="en-US" altLang="ko-KR" sz="1400" dirty="0"/>
              <a:t>, </a:t>
            </a:r>
            <a:r>
              <a:rPr lang="ko-KR" altLang="en-US" sz="1400" dirty="0"/>
              <a:t>없으면 사용 가능하다는 메지시가 뜬다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b="1" dirty="0"/>
              <a:t>PW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사용할 </a:t>
            </a:r>
            <a:r>
              <a:rPr lang="en-US" altLang="ko-KR" sz="1400" dirty="0"/>
              <a:t>PW</a:t>
            </a:r>
            <a:r>
              <a:rPr lang="ko-KR" altLang="en-US" sz="1400" dirty="0"/>
              <a:t>를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이름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본인의 이름을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부서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소속 부서명을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직책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본인의 직책을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연락처 </a:t>
            </a:r>
            <a:r>
              <a:rPr lang="ko-KR" altLang="en-US" sz="1400" b="1" dirty="0" err="1"/>
              <a:t>입력창</a:t>
            </a:r>
            <a:r>
              <a:rPr lang="en-US" altLang="ko-KR" sz="1400" dirty="0"/>
              <a:t>: </a:t>
            </a:r>
            <a:r>
              <a:rPr lang="ko-KR" altLang="en-US" sz="1400" dirty="0"/>
              <a:t>사용하는 연락처를 입력한다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성별 선택 버튼</a:t>
            </a:r>
            <a:r>
              <a:rPr lang="en-US" altLang="ko-KR" sz="1400" dirty="0"/>
              <a:t>: </a:t>
            </a:r>
            <a:r>
              <a:rPr lang="ko-KR" altLang="en-US" sz="1400" dirty="0"/>
              <a:t>성별을 선택한다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취소 버튼</a:t>
            </a:r>
            <a:r>
              <a:rPr lang="en-US" altLang="ko-KR" sz="1400" dirty="0"/>
              <a:t>: </a:t>
            </a:r>
            <a:r>
              <a:rPr lang="ko-KR" altLang="en-US" sz="1400" dirty="0"/>
              <a:t>회원가입을 무효로 하고 로그인 화면으로 돌아간다</a:t>
            </a:r>
            <a:r>
              <a:rPr lang="en-US" altLang="ko-KR" sz="14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/>
              <a:t>완료 버튼</a:t>
            </a:r>
            <a:r>
              <a:rPr lang="en-US" altLang="ko-KR" sz="1400" dirty="0"/>
              <a:t>:  </a:t>
            </a:r>
            <a:r>
              <a:rPr lang="ko-KR" altLang="en-US" sz="1400" dirty="0"/>
              <a:t>사용할 </a:t>
            </a:r>
            <a:r>
              <a:rPr lang="en-US" altLang="ko-KR" sz="1400" dirty="0"/>
              <a:t>ID</a:t>
            </a:r>
            <a:r>
              <a:rPr lang="ko-KR" altLang="en-US" sz="1400" dirty="0"/>
              <a:t>가 중복버튼을 눌러 사용가능한 </a:t>
            </a:r>
            <a:r>
              <a:rPr lang="en-US" altLang="ko-KR" sz="1400" dirty="0"/>
              <a:t>ID</a:t>
            </a:r>
            <a:r>
              <a:rPr lang="ko-KR" altLang="en-US" sz="1400" dirty="0"/>
              <a:t>이고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모든값</a:t>
            </a:r>
            <a:r>
              <a:rPr lang="en-US" altLang="ko-KR" sz="1400" dirty="0"/>
              <a:t>(ID, PW, </a:t>
            </a:r>
            <a:r>
              <a:rPr lang="ko-KR" altLang="en-US" sz="1400" dirty="0"/>
              <a:t>이름</a:t>
            </a:r>
            <a:r>
              <a:rPr lang="en-US" altLang="ko-KR" sz="1400" dirty="0"/>
              <a:t>, </a:t>
            </a:r>
            <a:r>
              <a:rPr lang="ko-KR" altLang="en-US" sz="1400" dirty="0"/>
              <a:t>부서</a:t>
            </a:r>
            <a:r>
              <a:rPr lang="en-US" altLang="ko-KR" sz="1400" dirty="0"/>
              <a:t>, </a:t>
            </a:r>
            <a:r>
              <a:rPr lang="ko-KR" altLang="en-US" sz="1400" dirty="0"/>
              <a:t>직책</a:t>
            </a:r>
            <a:r>
              <a:rPr lang="en-US" altLang="ko-KR" sz="1400" dirty="0"/>
              <a:t>, </a:t>
            </a:r>
            <a:r>
              <a:rPr lang="ko-KR" altLang="en-US" sz="1400" dirty="0"/>
              <a:t>연락처</a:t>
            </a:r>
            <a:r>
              <a:rPr lang="en-US" altLang="ko-KR" sz="1400" dirty="0"/>
              <a:t>, </a:t>
            </a:r>
            <a:r>
              <a:rPr lang="ko-KR" altLang="en-US" sz="1400" dirty="0"/>
              <a:t>성별</a:t>
            </a:r>
            <a:r>
              <a:rPr lang="en-US" altLang="ko-KR" sz="1400" dirty="0"/>
              <a:t>)</a:t>
            </a:r>
            <a:r>
              <a:rPr lang="ko-KR" altLang="en-US" sz="1400" dirty="0"/>
              <a:t>이 존재해야 모든 </a:t>
            </a:r>
            <a:r>
              <a:rPr lang="ko-KR" altLang="en-US" sz="1400" dirty="0" err="1"/>
              <a:t>입력값들을</a:t>
            </a:r>
            <a:r>
              <a:rPr lang="ko-KR" altLang="en-US" sz="1400" dirty="0"/>
              <a:t> </a:t>
            </a:r>
            <a:r>
              <a:rPr lang="en-US" altLang="ko-KR" sz="1400" dirty="0"/>
              <a:t>DB</a:t>
            </a:r>
            <a:r>
              <a:rPr lang="ko-KR" altLang="en-US" sz="1400" dirty="0"/>
              <a:t>에 저장하고 로그인 화면으로 돌아간다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0134EE-BD4D-4205-AC81-D644E82CC1B7}"/>
              </a:ext>
            </a:extLst>
          </p:cNvPr>
          <p:cNvSpPr txBox="1"/>
          <p:nvPr/>
        </p:nvSpPr>
        <p:spPr>
          <a:xfrm>
            <a:off x="-2594" y="1116566"/>
            <a:ext cx="9153094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2.</a:t>
            </a:r>
            <a:r>
              <a:rPr lang="ko-KR" altLang="en-US" b="1" spc="-100" dirty="0">
                <a:solidFill>
                  <a:schemeClr val="bg1"/>
                </a:solidFill>
                <a:latin typeface="+mj-ea"/>
                <a:ea typeface="+mj-ea"/>
              </a:rPr>
              <a:t> 회원가입 화면 </a:t>
            </a:r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[2/4]</a:t>
            </a:r>
            <a:endParaRPr lang="ko-KR" altLang="en-US" b="1" spc="-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2" name="내용 개체 틀 5">
            <a:extLst>
              <a:ext uri="{FF2B5EF4-FFF2-40B4-BE49-F238E27FC236}">
                <a16:creationId xmlns:a16="http://schemas.microsoft.com/office/drawing/2014/main" id="{B984A9A6-70ED-42F7-B915-A2F6F300F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38" y="1833326"/>
            <a:ext cx="2334517" cy="363378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AC0C1AB5-7D11-412C-AD26-25A195343285}"/>
              </a:ext>
            </a:extLst>
          </p:cNvPr>
          <p:cNvSpPr/>
          <p:nvPr/>
        </p:nvSpPr>
        <p:spPr>
          <a:xfrm>
            <a:off x="1711841" y="2895648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7A7AE48-FDE7-4DC5-8AC0-3A0F2ABC2F0F}"/>
              </a:ext>
            </a:extLst>
          </p:cNvPr>
          <p:cNvSpPr/>
          <p:nvPr/>
        </p:nvSpPr>
        <p:spPr>
          <a:xfrm>
            <a:off x="1711840" y="3120729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B15C533-BEA3-4B6F-846F-4AA6DC99995C}"/>
              </a:ext>
            </a:extLst>
          </p:cNvPr>
          <p:cNvSpPr/>
          <p:nvPr/>
        </p:nvSpPr>
        <p:spPr>
          <a:xfrm>
            <a:off x="2785730" y="2807459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54443E1-B886-4066-8C72-A12FE422A79C}"/>
              </a:ext>
            </a:extLst>
          </p:cNvPr>
          <p:cNvSpPr/>
          <p:nvPr/>
        </p:nvSpPr>
        <p:spPr>
          <a:xfrm>
            <a:off x="1711841" y="334581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4</a:t>
            </a:r>
            <a:endParaRPr lang="ko-KR" altLang="en-US" sz="1200" b="1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01EDBAB-9199-4158-8400-F4A6FB1DB91A}"/>
              </a:ext>
            </a:extLst>
          </p:cNvPr>
          <p:cNvSpPr/>
          <p:nvPr/>
        </p:nvSpPr>
        <p:spPr>
          <a:xfrm>
            <a:off x="1711841" y="3558534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5</a:t>
            </a:r>
            <a:endParaRPr lang="ko-KR" altLang="en-US" sz="1200" b="1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853F310-D094-4E6D-84C5-1C4CAC83EC2A}"/>
              </a:ext>
            </a:extLst>
          </p:cNvPr>
          <p:cNvSpPr/>
          <p:nvPr/>
        </p:nvSpPr>
        <p:spPr>
          <a:xfrm>
            <a:off x="1711841" y="3759559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6</a:t>
            </a:r>
            <a:endParaRPr lang="ko-KR" altLang="en-US" sz="1200" b="1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0F8B9EC-0D6E-48C7-9301-E88D6A55BA59}"/>
              </a:ext>
            </a:extLst>
          </p:cNvPr>
          <p:cNvSpPr/>
          <p:nvPr/>
        </p:nvSpPr>
        <p:spPr>
          <a:xfrm>
            <a:off x="2780412" y="3962347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7</a:t>
            </a:r>
            <a:endParaRPr lang="ko-KR" altLang="en-US" sz="1200" b="1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37D31DF-B62A-49F5-8E12-F89BF387097A}"/>
              </a:ext>
            </a:extLst>
          </p:cNvPr>
          <p:cNvSpPr/>
          <p:nvPr/>
        </p:nvSpPr>
        <p:spPr>
          <a:xfrm>
            <a:off x="1711840" y="4138725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8</a:t>
            </a:r>
            <a:endParaRPr lang="ko-KR" altLang="en-US" sz="1200" b="1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46A8BE8-2D9F-445A-B98B-A7F08BF5A211}"/>
              </a:ext>
            </a:extLst>
          </p:cNvPr>
          <p:cNvSpPr/>
          <p:nvPr/>
        </p:nvSpPr>
        <p:spPr>
          <a:xfrm>
            <a:off x="1711840" y="433975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9</a:t>
            </a:r>
            <a:endParaRPr lang="ko-KR" altLang="en-US" sz="1200" b="1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C6C3DCA-D3C6-4F9A-ABB5-4381EC0A8CC1}"/>
              </a:ext>
            </a:extLst>
          </p:cNvPr>
          <p:cNvSpPr/>
          <p:nvPr/>
        </p:nvSpPr>
        <p:spPr>
          <a:xfrm>
            <a:off x="2350909" y="433975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4A39DD-A317-4FCA-991B-E8ADEBAEDE13}"/>
              </a:ext>
            </a:extLst>
          </p:cNvPr>
          <p:cNvSpPr txBox="1"/>
          <p:nvPr/>
        </p:nvSpPr>
        <p:spPr>
          <a:xfrm>
            <a:off x="2287113" y="4308847"/>
            <a:ext cx="404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</a:rPr>
              <a:t>10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E0E7B-D4EE-4310-8D6D-ED55A6B83DF4}"/>
              </a:ext>
            </a:extLst>
          </p:cNvPr>
          <p:cNvSpPr txBox="1"/>
          <p:nvPr/>
        </p:nvSpPr>
        <p:spPr>
          <a:xfrm>
            <a:off x="851338" y="5741434"/>
            <a:ext cx="2459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242703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4EBB7F0-D564-4690-86D4-119726B2ED81}"/>
              </a:ext>
            </a:extLst>
          </p:cNvPr>
          <p:cNvSpPr/>
          <p:nvPr/>
        </p:nvSpPr>
        <p:spPr>
          <a:xfrm>
            <a:off x="-9095" y="-27764"/>
            <a:ext cx="9153094" cy="1173761"/>
          </a:xfrm>
          <a:prstGeom prst="rect">
            <a:avLst/>
          </a:prstGeom>
          <a:solidFill>
            <a:schemeClr val="tx1">
              <a:lumMod val="75000"/>
              <a:lumOff val="2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5F51711-77B5-4E2C-B58B-A15AB2387F1E}"/>
              </a:ext>
            </a:extLst>
          </p:cNvPr>
          <p:cNvCxnSpPr>
            <a:cxnSpLocks/>
          </p:cNvCxnSpPr>
          <p:nvPr/>
        </p:nvCxnSpPr>
        <p:spPr>
          <a:xfrm>
            <a:off x="-9095" y="405541"/>
            <a:ext cx="9153094" cy="0"/>
          </a:xfrm>
          <a:prstGeom prst="line">
            <a:avLst/>
          </a:prstGeom>
          <a:ln w="158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7F09210-77D9-4B71-B256-06D049A07C15}"/>
              </a:ext>
            </a:extLst>
          </p:cNvPr>
          <p:cNvSpPr txBox="1"/>
          <p:nvPr/>
        </p:nvSpPr>
        <p:spPr>
          <a:xfrm>
            <a:off x="6161136" y="27788"/>
            <a:ext cx="771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A82C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LOGIN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934E1-00B2-41DC-8906-F1C65F561D9D}"/>
              </a:ext>
            </a:extLst>
          </p:cNvPr>
          <p:cNvSpPr txBox="1"/>
          <p:nvPr/>
        </p:nvSpPr>
        <p:spPr>
          <a:xfrm>
            <a:off x="6992076" y="27788"/>
            <a:ext cx="90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E3585B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ENGLISH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73206F-B73C-472D-9BCF-E7E30CBB0D96}"/>
              </a:ext>
            </a:extLst>
          </p:cNvPr>
          <p:cNvSpPr txBox="1"/>
          <p:nvPr/>
        </p:nvSpPr>
        <p:spPr>
          <a:xfrm>
            <a:off x="7951711" y="42902"/>
            <a:ext cx="1251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8C216"/>
                </a:solidFill>
              </a:rPr>
              <a:t>·</a:t>
            </a:r>
            <a:r>
              <a:rPr lang="en-US" altLang="ko-KR" sz="1400" dirty="0">
                <a:solidFill>
                  <a:schemeClr val="bg1"/>
                </a:solidFill>
              </a:rPr>
              <a:t> POPUPZONE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91C237-4E64-4FA7-88A4-241E3936516C}"/>
              </a:ext>
            </a:extLst>
          </p:cNvPr>
          <p:cNvSpPr txBox="1"/>
          <p:nvPr/>
        </p:nvSpPr>
        <p:spPr>
          <a:xfrm>
            <a:off x="-2594" y="586407"/>
            <a:ext cx="946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  </a:t>
            </a:r>
            <a:r>
              <a:rPr lang="ko-KR" altLang="en-US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 〮  동기 및 목적  〮  시스템 개요  〮  프로그램 구조  〮  환경  〮  시연  〮  에필로그  〮  </a:t>
            </a:r>
            <a:r>
              <a:rPr lang="en-US" altLang="ko-KR" spc="-1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  ]</a:t>
            </a:r>
            <a:endParaRPr lang="ko-KR" altLang="en-US" spc="-1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4B3E9D-51F7-4823-B387-3D8BEBABB674}"/>
              </a:ext>
            </a:extLst>
          </p:cNvPr>
          <p:cNvSpPr/>
          <p:nvPr/>
        </p:nvSpPr>
        <p:spPr>
          <a:xfrm>
            <a:off x="5978577" y="586407"/>
            <a:ext cx="492233" cy="397515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내용 개체 틀 3">
            <a:extLst>
              <a:ext uri="{FF2B5EF4-FFF2-40B4-BE49-F238E27FC236}">
                <a16:creationId xmlns:a16="http://schemas.microsoft.com/office/drawing/2014/main" id="{49F93E63-BF4C-41EA-B6A8-158ED41CDAAA}"/>
              </a:ext>
            </a:extLst>
          </p:cNvPr>
          <p:cNvSpPr txBox="1">
            <a:spLocks/>
          </p:cNvSpPr>
          <p:nvPr/>
        </p:nvSpPr>
        <p:spPr>
          <a:xfrm>
            <a:off x="3556029" y="1833326"/>
            <a:ext cx="5422392" cy="3908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/>
              <a:t>메인 화면 상단</a:t>
            </a:r>
            <a:r>
              <a:rPr lang="ko-KR" altLang="en-US" sz="1400" dirty="0"/>
              <a:t>에 로그인한 직원</a:t>
            </a:r>
            <a:r>
              <a:rPr lang="en-US" altLang="ko-KR" sz="1400" dirty="0"/>
              <a:t>(</a:t>
            </a:r>
            <a:r>
              <a:rPr lang="ko-KR" altLang="en-US" sz="1400" dirty="0"/>
              <a:t>본인</a:t>
            </a:r>
            <a:r>
              <a:rPr lang="en-US" altLang="ko-KR" sz="1400" dirty="0"/>
              <a:t>)</a:t>
            </a:r>
            <a:r>
              <a:rPr lang="ko-KR" altLang="en-US" sz="1400" dirty="0"/>
              <a:t>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직급</a:t>
            </a:r>
            <a:r>
              <a:rPr lang="en-US" altLang="ko-KR" sz="1400" dirty="0"/>
              <a:t>, </a:t>
            </a:r>
            <a:r>
              <a:rPr lang="ko-KR" altLang="en-US" sz="1400" dirty="0"/>
              <a:t>부서</a:t>
            </a:r>
            <a:r>
              <a:rPr lang="en-US" altLang="ko-KR" sz="1400" dirty="0"/>
              <a:t>, </a:t>
            </a:r>
            <a:r>
              <a:rPr lang="ko-KR" altLang="en-US" sz="1400" dirty="0"/>
              <a:t>연락처 정보가 표시된다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/>
              <a:t>대화방 버튼</a:t>
            </a:r>
            <a:r>
              <a:rPr lang="en-US" altLang="ko-KR" sz="1400" dirty="0"/>
              <a:t>: </a:t>
            </a:r>
            <a:r>
              <a:rPr lang="ko-KR" altLang="en-US" sz="1400" dirty="0"/>
              <a:t>화면 상단에 표시되는 이름과 부서명을 기반으로 단체 채팅방에 접속한다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/>
              <a:t>로그아웃 버튼</a:t>
            </a:r>
            <a:r>
              <a:rPr lang="en-US" altLang="ko-KR" sz="1400" dirty="0"/>
              <a:t>: </a:t>
            </a:r>
            <a:r>
              <a:rPr lang="ko-KR" altLang="en-US" sz="1400" dirty="0"/>
              <a:t>메인 화면이 종료되고</a:t>
            </a:r>
            <a:r>
              <a:rPr lang="en-US" altLang="ko-KR" sz="1400" dirty="0"/>
              <a:t>, </a:t>
            </a:r>
            <a:r>
              <a:rPr lang="ko-KR" altLang="en-US" sz="1400" dirty="0"/>
              <a:t>로그인 화면으로 돌아가게 된다</a:t>
            </a:r>
            <a:r>
              <a:rPr lang="en-US" altLang="ko-KR" sz="1400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b="1" dirty="0" err="1"/>
              <a:t>조직도창</a:t>
            </a:r>
            <a:r>
              <a:rPr lang="en-US" altLang="ko-KR" sz="1400" dirty="0"/>
              <a:t>: DB</a:t>
            </a:r>
            <a:r>
              <a:rPr lang="ko-KR" altLang="en-US" sz="1400" dirty="0"/>
              <a:t>에 존재하는 모든 직원들을 부서별로 나타내며</a:t>
            </a:r>
            <a:r>
              <a:rPr lang="en-US" altLang="ko-KR" sz="1400" dirty="0"/>
              <a:t> </a:t>
            </a:r>
            <a:r>
              <a:rPr lang="ko-KR" altLang="en-US" sz="1400" dirty="0"/>
              <a:t>직원을 클릭하면 해당 직원의 세부 정보창이 생성된다</a:t>
            </a:r>
            <a:r>
              <a:rPr lang="en-US" altLang="ko-KR" sz="1400" dirty="0"/>
              <a:t>.                        </a:t>
            </a:r>
            <a:r>
              <a:rPr lang="ko-KR" altLang="en-US" sz="1400" b="1" dirty="0"/>
              <a:t>세부 정보창의 확인 버튼</a:t>
            </a:r>
            <a:r>
              <a:rPr lang="ko-KR" altLang="en-US" sz="1400" dirty="0"/>
              <a:t>을 누르면 세부 정보창만 사라진다</a:t>
            </a:r>
            <a:r>
              <a:rPr lang="en-US" altLang="ko-KR" sz="1400" dirty="0"/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0134EE-BD4D-4205-AC81-D644E82CC1B7}"/>
              </a:ext>
            </a:extLst>
          </p:cNvPr>
          <p:cNvSpPr txBox="1"/>
          <p:nvPr/>
        </p:nvSpPr>
        <p:spPr>
          <a:xfrm>
            <a:off x="-2594" y="1116566"/>
            <a:ext cx="9153094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lang="ko-KR" altLang="en-US" b="1" spc="-100" dirty="0">
                <a:solidFill>
                  <a:schemeClr val="bg1"/>
                </a:solidFill>
                <a:latin typeface="+mj-ea"/>
                <a:ea typeface="+mj-ea"/>
              </a:rPr>
              <a:t> 메인 화면 </a:t>
            </a:r>
            <a:r>
              <a:rPr lang="en-US" altLang="ko-KR" b="1" spc="-100" dirty="0">
                <a:solidFill>
                  <a:schemeClr val="bg1"/>
                </a:solidFill>
                <a:latin typeface="+mj-ea"/>
                <a:ea typeface="+mj-ea"/>
              </a:rPr>
              <a:t>[3/4]</a:t>
            </a:r>
            <a:endParaRPr lang="ko-KR" altLang="en-US" b="1" spc="-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818529-FC5F-4FD6-BCB8-C27FF9440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8" y="1833326"/>
            <a:ext cx="2334517" cy="3633787"/>
          </a:xfrm>
          <a:prstGeom prst="rect">
            <a:avLst/>
          </a:prstGeom>
        </p:spPr>
      </p:pic>
      <p:pic>
        <p:nvPicPr>
          <p:cNvPr id="16" name="내용 개체 틀 6">
            <a:extLst>
              <a:ext uri="{FF2B5EF4-FFF2-40B4-BE49-F238E27FC236}">
                <a16:creationId xmlns:a16="http://schemas.microsoft.com/office/drawing/2014/main" id="{F03BE962-EFC1-4E8C-85F1-4C7EABEE8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761" y="3111767"/>
            <a:ext cx="2153807" cy="1076904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8378556-8C95-49E1-B25B-713ED7088D8A}"/>
              </a:ext>
            </a:extLst>
          </p:cNvPr>
          <p:cNvCxnSpPr>
            <a:cxnSpLocks/>
          </p:cNvCxnSpPr>
          <p:nvPr/>
        </p:nvCxnSpPr>
        <p:spPr>
          <a:xfrm>
            <a:off x="1006327" y="3301111"/>
            <a:ext cx="279434" cy="0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E9A32992-ADCF-430D-9BB1-1D1D54406360}"/>
              </a:ext>
            </a:extLst>
          </p:cNvPr>
          <p:cNvSpPr/>
          <p:nvPr/>
        </p:nvSpPr>
        <p:spPr>
          <a:xfrm>
            <a:off x="28148" y="202770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9107C246-5B39-4BA4-9634-4B1226EE8504}"/>
              </a:ext>
            </a:extLst>
          </p:cNvPr>
          <p:cNvSpPr/>
          <p:nvPr/>
        </p:nvSpPr>
        <p:spPr>
          <a:xfrm>
            <a:off x="257524" y="256996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0E88341-E97C-4A7C-BA8F-7CC1DDF47322}"/>
              </a:ext>
            </a:extLst>
          </p:cNvPr>
          <p:cNvSpPr/>
          <p:nvPr/>
        </p:nvSpPr>
        <p:spPr>
          <a:xfrm>
            <a:off x="1317753" y="2569960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9762188-B16E-4D80-B9AE-81C0A4ABA2B5}"/>
              </a:ext>
            </a:extLst>
          </p:cNvPr>
          <p:cNvSpPr/>
          <p:nvPr/>
        </p:nvSpPr>
        <p:spPr>
          <a:xfrm>
            <a:off x="13748" y="2844094"/>
            <a:ext cx="180755" cy="18075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4</a:t>
            </a:r>
            <a:endParaRPr lang="ko-KR" altLang="en-US" sz="1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3028B6-7EA1-447B-B5D8-0E4AB93523AA}"/>
              </a:ext>
            </a:extLst>
          </p:cNvPr>
          <p:cNvSpPr txBox="1"/>
          <p:nvPr/>
        </p:nvSpPr>
        <p:spPr>
          <a:xfrm>
            <a:off x="3556029" y="5370786"/>
            <a:ext cx="4336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윤재호 조원</a:t>
            </a:r>
            <a:r>
              <a:rPr lang="en-US" altLang="ko-KR" dirty="0"/>
              <a:t> </a:t>
            </a:r>
            <a:r>
              <a:rPr lang="ko-KR" altLang="en-US" dirty="0"/>
              <a:t>자체제작</a:t>
            </a:r>
          </a:p>
        </p:txBody>
      </p:sp>
    </p:spTree>
    <p:extLst>
      <p:ext uri="{BB962C8B-B14F-4D97-AF65-F5344CB8AC3E}">
        <p14:creationId xmlns:p14="http://schemas.microsoft.com/office/powerpoint/2010/main" val="2532556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4970</TotalTime>
  <Words>1065</Words>
  <Application>Microsoft Office PowerPoint</Application>
  <PresentationFormat>화면 슬라이드 쇼(4:3)</PresentationFormat>
  <Paragraphs>188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나눔고딕</vt:lpstr>
      <vt:lpstr>맑은 고딕</vt:lpstr>
      <vt:lpstr>나눔고딕 ExtraBold</vt:lpstr>
      <vt:lpstr>배달의민족 도현</vt:lpstr>
      <vt:lpstr>Tmon몬소리 Black</vt:lpstr>
      <vt:lpstr>Calibri Light</vt:lpstr>
      <vt:lpstr>Calibri</vt:lpstr>
      <vt:lpstr>맑은 고딕</vt:lpstr>
      <vt:lpstr>Arial</vt:lpstr>
      <vt:lpstr>Office 테마</vt:lpstr>
      <vt:lpstr>PowerPoint 프레젠테이션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지원동기</dc:title>
  <dc:creator>윤재호</dc:creator>
  <cp:lastModifiedBy>LeeTaewoo</cp:lastModifiedBy>
  <cp:revision>363</cp:revision>
  <dcterms:created xsi:type="dcterms:W3CDTF">2019-05-28T07:49:50Z</dcterms:created>
  <dcterms:modified xsi:type="dcterms:W3CDTF">2020-11-10T03:23:17Z</dcterms:modified>
</cp:coreProperties>
</file>

<file path=docProps/thumbnail.jpeg>
</file>